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665" r:id="rId2"/>
    <p:sldId id="524" r:id="rId3"/>
    <p:sldId id="581" r:id="rId4"/>
    <p:sldId id="664" r:id="rId5"/>
    <p:sldId id="591" r:id="rId6"/>
    <p:sldId id="525" r:id="rId7"/>
    <p:sldId id="526" r:id="rId8"/>
    <p:sldId id="582" r:id="rId9"/>
    <p:sldId id="583" r:id="rId10"/>
    <p:sldId id="585" r:id="rId11"/>
    <p:sldId id="588" r:id="rId12"/>
    <p:sldId id="590" r:id="rId13"/>
    <p:sldId id="531" r:id="rId14"/>
    <p:sldId id="532" r:id="rId15"/>
    <p:sldId id="533" r:id="rId16"/>
    <p:sldId id="631" r:id="rId17"/>
    <p:sldId id="632" r:id="rId18"/>
    <p:sldId id="633" r:id="rId19"/>
    <p:sldId id="658" r:id="rId20"/>
    <p:sldId id="659" r:id="rId21"/>
    <p:sldId id="666" r:id="rId22"/>
    <p:sldId id="667" r:id="rId23"/>
    <p:sldId id="668" r:id="rId24"/>
    <p:sldId id="670" r:id="rId25"/>
    <p:sldId id="663" r:id="rId26"/>
    <p:sldId id="634" r:id="rId27"/>
    <p:sldId id="637" r:id="rId28"/>
    <p:sldId id="636" r:id="rId29"/>
    <p:sldId id="638" r:id="rId30"/>
    <p:sldId id="639" r:id="rId31"/>
    <p:sldId id="640" r:id="rId32"/>
    <p:sldId id="600" r:id="rId33"/>
    <p:sldId id="646" r:id="rId34"/>
    <p:sldId id="647" r:id="rId35"/>
    <p:sldId id="616" r:id="rId36"/>
    <p:sldId id="645" r:id="rId37"/>
    <p:sldId id="641" r:id="rId38"/>
    <p:sldId id="612" r:id="rId39"/>
    <p:sldId id="649" r:id="rId40"/>
    <p:sldId id="648" r:id="rId41"/>
    <p:sldId id="618" r:id="rId42"/>
    <p:sldId id="650" r:id="rId43"/>
    <p:sldId id="651" r:id="rId44"/>
    <p:sldId id="673" r:id="rId45"/>
    <p:sldId id="620" r:id="rId46"/>
    <p:sldId id="652" r:id="rId47"/>
    <p:sldId id="653" r:id="rId48"/>
    <p:sldId id="674" r:id="rId49"/>
    <p:sldId id="654" r:id="rId50"/>
    <p:sldId id="655" r:id="rId51"/>
    <p:sldId id="656" r:id="rId52"/>
    <p:sldId id="657" r:id="rId53"/>
    <p:sldId id="580" r:id="rId54"/>
    <p:sldId id="671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30456D"/>
    <a:srgbClr val="9C7C75"/>
    <a:srgbClr val="D89678"/>
    <a:srgbClr val="B0CFDA"/>
    <a:srgbClr val="53AEA2"/>
    <a:srgbClr val="262870"/>
    <a:srgbClr val="1A2D0C"/>
    <a:srgbClr val="A37A74"/>
    <a:srgbClr val="E492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0" autoAdjust="0"/>
    <p:restoredTop sz="87327" autoAdjust="0"/>
  </p:normalViewPr>
  <p:slideViewPr>
    <p:cSldViewPr snapToGrid="0" snapToObjects="1">
      <p:cViewPr varScale="1">
        <p:scale>
          <a:sx n="223" d="100"/>
          <a:sy n="223" d="100"/>
        </p:scale>
        <p:origin x="236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S1P</a:t>
            </a:r>
            <a:r>
              <a:rPr lang="en-US" baseline="0" dirty="0"/>
              <a:t> 2018 branch was used in the presentation at Spring One Platform 2018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02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 we’re going to look at the most exciting area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88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</a:t>
            </a:r>
            <a:r>
              <a:rPr lang="en-US" baseline="0" dirty="0"/>
              <a:t> batch processing may be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nd Slide">
    <p:bg>
      <p:bgPr>
        <a:solidFill>
          <a:srgbClr val="2E36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685800" y="846719"/>
            <a:ext cx="7772400" cy="745835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quarter" idx="1"/>
          </p:nvPr>
        </p:nvSpPr>
        <p:spPr>
          <a:xfrm>
            <a:off x="685800" y="1973482"/>
            <a:ext cx="7772400" cy="79216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39BDB1"/>
                </a:solidFill>
              </a:defRPr>
            </a:lvl1pPr>
            <a:lvl2pPr marL="0" indent="171450" algn="ctr">
              <a:buSzTx/>
              <a:buNone/>
              <a:defRPr>
                <a:solidFill>
                  <a:srgbClr val="39BDB1"/>
                </a:solidFill>
              </a:defRPr>
            </a:lvl2pPr>
            <a:lvl3pPr marL="0" indent="342900" algn="ctr">
              <a:buSzTx/>
              <a:buNone/>
              <a:defRPr>
                <a:solidFill>
                  <a:srgbClr val="39BDB1"/>
                </a:solidFill>
              </a:defRPr>
            </a:lvl3pPr>
            <a:lvl4pPr marL="0" indent="514350" algn="ctr">
              <a:buSzTx/>
              <a:buNone/>
              <a:defRPr>
                <a:solidFill>
                  <a:srgbClr val="39BDB1"/>
                </a:solidFill>
              </a:defRPr>
            </a:lvl4pPr>
            <a:lvl5pPr marL="0" indent="685800" algn="ctr">
              <a:buSzTx/>
              <a:buNone/>
              <a:defRPr>
                <a:solidFill>
                  <a:srgbClr val="39BDB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4419600" y="4629151"/>
            <a:ext cx="2133600" cy="27622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523595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26.png"/><Relationship Id="rId4" Type="http://schemas.microsoft.com/office/2007/relationships/hdphoto" Target="../media/hdphoto6.wdp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.png"/><Relationship Id="rId5" Type="http://schemas.openxmlformats.org/officeDocument/2006/relationships/image" Target="../media/image35.png"/><Relationship Id="rId10" Type="http://schemas.microsoft.com/office/2007/relationships/hdphoto" Target="../media/hdphoto14.wdp"/><Relationship Id="rId4" Type="http://schemas.openxmlformats.org/officeDocument/2006/relationships/image" Target="../media/image34.png"/><Relationship Id="rId9" Type="http://schemas.microsoft.com/office/2007/relationships/hdphoto" Target="../media/hdphoto13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hdphoto" Target="../media/hdphoto20.wdp"/><Relationship Id="rId3" Type="http://schemas.microsoft.com/office/2007/relationships/hdphoto" Target="../media/hdphoto15.wdp"/><Relationship Id="rId7" Type="http://schemas.microsoft.com/office/2007/relationships/hdphoto" Target="../media/hdphoto19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8.wdp"/><Relationship Id="rId5" Type="http://schemas.microsoft.com/office/2007/relationships/hdphoto" Target="../media/hdphoto17.wdp"/><Relationship Id="rId4" Type="http://schemas.microsoft.com/office/2007/relationships/hdphoto" Target="../media/hdphoto16.wdp"/><Relationship Id="rId9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22.wdp"/><Relationship Id="rId3" Type="http://schemas.openxmlformats.org/officeDocument/2006/relationships/image" Target="../media/image33.png"/><Relationship Id="rId7" Type="http://schemas.microsoft.com/office/2007/relationships/hdphoto" Target="../media/hdphoto2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.png"/><Relationship Id="rId5" Type="http://schemas.openxmlformats.org/officeDocument/2006/relationships/image" Target="../media/image36.png"/><Relationship Id="rId10" Type="http://schemas.microsoft.com/office/2007/relationships/hdphoto" Target="../media/hdphoto23.wdp"/><Relationship Id="rId4" Type="http://schemas.openxmlformats.org/officeDocument/2006/relationships/image" Target="../media/image34.png"/><Relationship Id="rId9" Type="http://schemas.microsoft.com/office/2007/relationships/hdphoto" Target="../media/hdphoto13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6287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82"/>
          <p:cNvSpPr>
            <a:spLocks noGrp="1"/>
          </p:cNvSpPr>
          <p:nvPr>
            <p:ph type="ctrTitle"/>
          </p:nvPr>
        </p:nvSpPr>
        <p:spPr>
          <a:xfrm>
            <a:off x="441158" y="1149688"/>
            <a:ext cx="8702843" cy="15040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b="0">
                <a:latin typeface="Proxima Nova Lt"/>
                <a:ea typeface="Proxima Nova Lt"/>
                <a:cs typeface="Proxima Nova Lt"/>
                <a:sym typeface="Proxima Nova Semibold"/>
              </a:defRPr>
            </a:lvl1pPr>
          </a:lstStyle>
          <a:p>
            <a:pPr algn="l"/>
            <a:r>
              <a:rPr lang="en-US" sz="3800" dirty="0">
                <a:solidFill>
                  <a:schemeClr val="bg1"/>
                </a:solidFill>
              </a:rPr>
              <a:t>High Performance Batch Processing</a:t>
            </a:r>
            <a:endParaRPr sz="3800" dirty="0">
              <a:solidFill>
                <a:schemeClr val="bg1"/>
              </a:solidFill>
            </a:endParaRPr>
          </a:p>
        </p:txBody>
      </p:sp>
      <p:sp>
        <p:nvSpPr>
          <p:cNvPr id="12" name="Shape 83"/>
          <p:cNvSpPr>
            <a:spLocks noGrp="1"/>
          </p:cNvSpPr>
          <p:nvPr>
            <p:ph type="subTitle" sz="quarter" idx="1"/>
          </p:nvPr>
        </p:nvSpPr>
        <p:spPr>
          <a:xfrm>
            <a:off x="441158" y="2994528"/>
            <a:ext cx="7446211" cy="1478759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sz="2000" dirty="0">
                <a:solidFill>
                  <a:srgbClr val="53AEA2"/>
                </a:solidFill>
              </a:rPr>
              <a:t>By </a:t>
            </a:r>
            <a:r>
              <a:rPr lang="en-US" sz="2000" dirty="0">
                <a:solidFill>
                  <a:srgbClr val="53AEA2"/>
                </a:solidFill>
              </a:rPr>
              <a:t>Mahmoud Ben Hassine &amp; Michael Minella</a:t>
            </a:r>
            <a:endParaRPr sz="2000" dirty="0">
              <a:solidFill>
                <a:srgbClr val="53AEA2"/>
              </a:solidFill>
            </a:endParaRPr>
          </a:p>
          <a:p>
            <a:pPr algn="l"/>
            <a:r>
              <a:rPr sz="2000" dirty="0">
                <a:solidFill>
                  <a:srgbClr val="53AEA2"/>
                </a:solidFill>
              </a:rPr>
              <a:t>@</a:t>
            </a:r>
            <a:r>
              <a:rPr lang="en-US" sz="2000" dirty="0">
                <a:solidFill>
                  <a:srgbClr val="53AEA2"/>
                </a:solidFill>
              </a:rPr>
              <a:t>_benas_ &amp; @michaelminella</a:t>
            </a:r>
            <a:endParaRPr sz="2000" dirty="0">
              <a:solidFill>
                <a:srgbClr val="53AEA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41421" y="2727158"/>
            <a:ext cx="508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57" y="562605"/>
            <a:ext cx="3649580" cy="46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76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28D81856-B17E-AB0F-58D8-DCF338364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483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6" y="543335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7" y="3574418"/>
            <a:ext cx="3961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CLOUD</a:t>
            </a:r>
          </a:p>
        </p:txBody>
      </p: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F3EC8082-1C18-7FE4-BD5C-61AA1726B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35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6" y="543335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</a:p>
        </p:txBody>
      </p: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04DD0ABD-443B-78CE-BD01-E64E8DD73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9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495" y="-161104"/>
            <a:ext cx="9564991" cy="5465709"/>
          </a:xfrm>
          <a:prstGeom prst="rect">
            <a:avLst/>
          </a:prstGeom>
        </p:spPr>
      </p:pic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D9DB6C27-DD4C-FF07-4B96-E956ECF4C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94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0"/>
            <a:ext cx="10287000" cy="5143500"/>
          </a:xfrm>
          <a:prstGeom prst="rect">
            <a:avLst/>
          </a:prstGeom>
        </p:spPr>
      </p:pic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93D8BDA1-95CB-A263-C72A-95DA8915B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3710E6-81BF-D7DD-5100-0FF0D979F348}"/>
              </a:ext>
            </a:extLst>
          </p:cNvPr>
          <p:cNvSpPr/>
          <p:nvPr/>
        </p:nvSpPr>
        <p:spPr>
          <a:xfrm rot="196669">
            <a:off x="6467138" y="3923519"/>
            <a:ext cx="1087092" cy="2118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Definitive Guide To Spring Batch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8B60A-C8ED-FE54-2AD9-791B064E2872}"/>
              </a:ext>
            </a:extLst>
          </p:cNvPr>
          <p:cNvSpPr/>
          <p:nvPr/>
        </p:nvSpPr>
        <p:spPr>
          <a:xfrm>
            <a:off x="7559399" y="3966295"/>
            <a:ext cx="63776" cy="20002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2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4DAA1C42-14E5-5225-71EE-E8FB40EC6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2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4714909" y="2126290"/>
            <a:ext cx="5143500" cy="4382586"/>
          </a:xfrm>
          <a:prstGeom prst="rect">
            <a:avLst/>
          </a:prstGeom>
        </p:spPr>
      </p:pic>
      <p:pic>
        <p:nvPicPr>
          <p:cNvPr id="8" name="Picture 7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4814401" y="-1717964"/>
            <a:ext cx="5143500" cy="4382586"/>
          </a:xfrm>
          <a:prstGeom prst="rect">
            <a:avLst/>
          </a:prstGeom>
        </p:spPr>
      </p:pic>
      <p:pic>
        <p:nvPicPr>
          <p:cNvPr id="9" name="Picture 8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-700644" y="-2587580"/>
            <a:ext cx="5143500" cy="4382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33754" y="971954"/>
            <a:ext cx="465043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800" dirty="0">
                <a:latin typeface="Helvetica Neue Bold Condensed"/>
                <a:cs typeface="Helvetica Neue Bold Condensed"/>
              </a:rPr>
              <a:t>EFFECIENT USE OF </a:t>
            </a:r>
          </a:p>
          <a:p>
            <a:pPr algn="r">
              <a:lnSpc>
                <a:spcPct val="80000"/>
              </a:lnSpc>
            </a:pPr>
            <a:r>
              <a:rPr lang="en-US" sz="48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RESOURCES</a:t>
            </a:r>
          </a:p>
        </p:txBody>
      </p:sp>
      <p:pic>
        <p:nvPicPr>
          <p:cNvPr id="4" name="Picture 3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1990759" y="0"/>
            <a:ext cx="5143500" cy="4382586"/>
          </a:xfrm>
          <a:prstGeom prst="rect">
            <a:avLst/>
          </a:prstGeom>
        </p:spPr>
      </p:pic>
      <p:pic>
        <p:nvPicPr>
          <p:cNvPr id="7" name="Picture 6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-472864" y="1546545"/>
            <a:ext cx="5143500" cy="4382586"/>
          </a:xfrm>
          <a:prstGeom prst="rect">
            <a:avLst/>
          </a:prstGeom>
        </p:spPr>
      </p:pic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E1316A1A-B476-FE21-314E-F930E27DF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50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258"/>
            <a:ext cx="9144000" cy="60976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73691" y="3197237"/>
            <a:ext cx="7989010" cy="164241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8711" y="3264701"/>
            <a:ext cx="75366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SCALING</a:t>
            </a:r>
            <a:r>
              <a:rPr lang="en-US" sz="6000" dirty="0">
                <a:latin typeface="Helvetica Neue Bold Condensed"/>
                <a:cs typeface="Helvetica Neue Bold Condensed"/>
              </a:rPr>
              <a:t> </a:t>
            </a: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IS EASY</a:t>
            </a:r>
          </a:p>
        </p:txBody>
      </p:sp>
      <p:pic>
        <p:nvPicPr>
          <p:cNvPr id="3" name="Picture 2" descr="VMware's Tanzu Kubernetes Grid - cloud13.ch">
            <a:extLst>
              <a:ext uri="{FF2B5EF4-FFF2-40B4-BE49-F238E27FC236}">
                <a16:creationId xmlns:a16="http://schemas.microsoft.com/office/drawing/2014/main" id="{33B17884-E5AB-8E7F-72F9-871FD6E2F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7382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94114" y="547467"/>
            <a:ext cx="9538114" cy="3902113"/>
            <a:chOff x="-394114" y="405129"/>
            <a:chExt cx="9538114" cy="39021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800"/>
              <a:ext cx="9144000" cy="34944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394114" y="405129"/>
              <a:ext cx="3919248" cy="1456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3358" y="681318"/>
            <a:ext cx="6635597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atin typeface="Helvetica Neue Bold Condensed"/>
                <a:cs typeface="Helvetica Neue Bold Condensed"/>
              </a:rPr>
              <a:t>BATCH APPLICATIONS CAN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EVOLVE</a:t>
            </a:r>
          </a:p>
        </p:txBody>
      </p:sp>
      <p:pic>
        <p:nvPicPr>
          <p:cNvPr id="7" name="Picture 2" descr="VMware's Tanzu Kubernetes Grid - cloud13.ch">
            <a:extLst>
              <a:ext uri="{FF2B5EF4-FFF2-40B4-BE49-F238E27FC236}">
                <a16:creationId xmlns:a16="http://schemas.microsoft.com/office/drawing/2014/main" id="{AFDB5539-BBE6-DB49-2F86-E10F755E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23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241" y="478415"/>
            <a:ext cx="14810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LINGO</a:t>
            </a:r>
          </a:p>
        </p:txBody>
      </p: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31972987-4C94-420D-C3A2-91855DE9D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93363A99-6D26-FE82-9410-7A521A476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94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5579" y="634932"/>
            <a:ext cx="5432847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HIGH PERFORMANCE</a:t>
            </a:r>
          </a:p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PROCESSING</a:t>
            </a:r>
          </a:p>
        </p:txBody>
      </p:sp>
      <p:pic>
        <p:nvPicPr>
          <p:cNvPr id="2" name="Picture 1" descr="noun_158017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5"/>
          <a:stretch/>
        </p:blipFill>
        <p:spPr>
          <a:xfrm>
            <a:off x="2144924" y="1067376"/>
            <a:ext cx="5143500" cy="4208702"/>
          </a:xfrm>
          <a:prstGeom prst="rect">
            <a:avLst/>
          </a:prstGeom>
        </p:spPr>
      </p:pic>
      <p:pic>
        <p:nvPicPr>
          <p:cNvPr id="1026" name="Picture 2" descr="VMware's Tanzu Kubernetes Grid - cloud13.ch">
            <a:extLst>
              <a:ext uri="{FF2B5EF4-FFF2-40B4-BE49-F238E27FC236}">
                <a16:creationId xmlns:a16="http://schemas.microsoft.com/office/drawing/2014/main" id="{EF521D37-B4F6-2018-7E29-21F6FC3FB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1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process_979066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6"/>
          <a:stretch/>
        </p:blipFill>
        <p:spPr>
          <a:xfrm rot="20955768">
            <a:off x="1218096" y="621539"/>
            <a:ext cx="4551033" cy="3900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76442" y="912485"/>
            <a:ext cx="992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JOB</a:t>
            </a:r>
          </a:p>
        </p:txBody>
      </p: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F6E7C0AB-1FD4-6C20-DA48-3C477F2A6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2010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76444" y="912485"/>
            <a:ext cx="1210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STEP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218096" y="621539"/>
            <a:ext cx="4682611" cy="3900424"/>
            <a:chOff x="1218094" y="853281"/>
            <a:chExt cx="4682611" cy="3900424"/>
          </a:xfrm>
        </p:grpSpPr>
        <p:pic>
          <p:nvPicPr>
            <p:cNvPr id="3" name="Picture 2" descr="noun_process_979066.png"/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96"/>
            <a:stretch/>
          </p:blipFill>
          <p:spPr>
            <a:xfrm rot="20955768">
              <a:off x="1218094" y="853281"/>
              <a:ext cx="4551033" cy="3900424"/>
            </a:xfrm>
            <a:prstGeom prst="rect">
              <a:avLst/>
            </a:prstGeom>
          </p:spPr>
        </p:pic>
        <p:pic>
          <p:nvPicPr>
            <p:cNvPr id="5" name="Picture 4" descr="noun_process_979066.png"/>
            <p:cNvPicPr>
              <a:picLocks noChangeAspect="1"/>
            </p:cNvPicPr>
            <p:nvPr/>
          </p:nvPicPr>
          <p:blipFill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52" t="33654" b="14296"/>
            <a:stretch/>
          </p:blipFill>
          <p:spPr>
            <a:xfrm rot="20955768">
              <a:off x="3349936" y="2184257"/>
              <a:ext cx="2550769" cy="2368853"/>
            </a:xfrm>
            <a:prstGeom prst="rect">
              <a:avLst/>
            </a:prstGeom>
          </p:spPr>
        </p:pic>
      </p:grpSp>
      <p:pic>
        <p:nvPicPr>
          <p:cNvPr id="7" name="Picture 2" descr="VMware's Tanzu Kubernetes Grid - cloud13.ch">
            <a:extLst>
              <a:ext uri="{FF2B5EF4-FFF2-40B4-BE49-F238E27FC236}">
                <a16:creationId xmlns:a16="http://schemas.microsoft.com/office/drawing/2014/main" id="{3E2D16D1-A633-E33B-AC79-C3207410D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32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3163" y="912485"/>
            <a:ext cx="1960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TASKLET</a:t>
            </a:r>
          </a:p>
        </p:txBody>
      </p:sp>
      <p:pic>
        <p:nvPicPr>
          <p:cNvPr id="7" name="Picture 6" descr="noun_Processing_105784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4"/>
          <a:stretch/>
        </p:blipFill>
        <p:spPr>
          <a:xfrm>
            <a:off x="1180011" y="968749"/>
            <a:ext cx="4024279" cy="3483235"/>
          </a:xfrm>
          <a:prstGeom prst="rect">
            <a:avLst/>
          </a:prstGeom>
        </p:spPr>
      </p:pic>
      <p:pic>
        <p:nvPicPr>
          <p:cNvPr id="3" name="Picture 2" descr="VMware's Tanzu Kubernetes Grid - cloud13.ch">
            <a:extLst>
              <a:ext uri="{FF2B5EF4-FFF2-40B4-BE49-F238E27FC236}">
                <a16:creationId xmlns:a16="http://schemas.microsoft.com/office/drawing/2014/main" id="{EEC2924F-B685-66EF-6DCA-D668AC2F5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378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3165" y="912485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CHUNK</a:t>
            </a:r>
          </a:p>
        </p:txBody>
      </p:sp>
      <p:pic>
        <p:nvPicPr>
          <p:cNvPr id="5" name="Picture 4" descr="noun_File_1550783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8"/>
          <a:stretch/>
        </p:blipFill>
        <p:spPr>
          <a:xfrm>
            <a:off x="223821" y="366070"/>
            <a:ext cx="5143500" cy="4364403"/>
          </a:xfrm>
          <a:prstGeom prst="rect">
            <a:avLst/>
          </a:prstGeom>
        </p:spPr>
      </p:pic>
      <p:pic>
        <p:nvPicPr>
          <p:cNvPr id="3" name="Picture 2" descr="VMware's Tanzu Kubernetes Grid - cloud13.ch">
            <a:extLst>
              <a:ext uri="{FF2B5EF4-FFF2-40B4-BE49-F238E27FC236}">
                <a16:creationId xmlns:a16="http://schemas.microsoft.com/office/drawing/2014/main" id="{63290915-065A-FAFB-CC3E-935D96C1A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638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23165" y="912485"/>
            <a:ext cx="1189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ITEM</a:t>
            </a:r>
          </a:p>
        </p:txBody>
      </p:sp>
      <p:pic>
        <p:nvPicPr>
          <p:cNvPr id="3" name="Picture 2" descr="noun_File_121533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38"/>
          <a:stretch/>
        </p:blipFill>
        <p:spPr>
          <a:xfrm>
            <a:off x="187326" y="345385"/>
            <a:ext cx="5143500" cy="4400895"/>
          </a:xfrm>
          <a:prstGeom prst="rect">
            <a:avLst/>
          </a:prstGeom>
        </p:spPr>
      </p:pic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85C8FC8A-D578-1D1A-1019-4F84912B4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87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3745253" y="2882326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324036" y="858506"/>
            <a:ext cx="2575170" cy="3426489"/>
          </a:xfrm>
          <a:prstGeom prst="rect">
            <a:avLst/>
          </a:prstGeom>
          <a:solidFill>
            <a:srgbClr val="3045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 Bold Condensed"/>
              <a:cs typeface="Helvetica Neue Bold Condensed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561751" y="1507210"/>
            <a:ext cx="2115555" cy="848306"/>
          </a:xfrm>
          <a:prstGeom prst="rect">
            <a:avLst/>
          </a:prstGeom>
          <a:solidFill>
            <a:srgbClr val="B0CF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ItemReader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561751" y="3203821"/>
            <a:ext cx="2115555" cy="848306"/>
          </a:xfrm>
          <a:prstGeom prst="rect">
            <a:avLst/>
          </a:prstGeom>
          <a:solidFill>
            <a:srgbClr val="9C7C7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ItemWriter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561751" y="2355514"/>
            <a:ext cx="2115555" cy="848306"/>
          </a:xfrm>
          <a:prstGeom prst="rect">
            <a:avLst/>
          </a:prstGeom>
          <a:solidFill>
            <a:srgbClr val="D896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ItemProcessor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61749" y="974940"/>
            <a:ext cx="76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Step3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5348" y="858506"/>
            <a:ext cx="2575170" cy="3426489"/>
          </a:xfrm>
          <a:prstGeom prst="rect">
            <a:avLst/>
          </a:prstGeom>
          <a:solidFill>
            <a:srgbClr val="3045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Helvetica Neue Bold Condensed"/>
              <a:cs typeface="Helvetica Neue Bold Condense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43063" y="1507210"/>
            <a:ext cx="2115555" cy="848306"/>
          </a:xfrm>
          <a:prstGeom prst="rect">
            <a:avLst/>
          </a:prstGeom>
          <a:solidFill>
            <a:srgbClr val="B0CF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ItemReader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3063" y="3203821"/>
            <a:ext cx="2115555" cy="848306"/>
          </a:xfrm>
          <a:prstGeom prst="rect">
            <a:avLst/>
          </a:prstGeom>
          <a:solidFill>
            <a:srgbClr val="9C7C7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ItemWriter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743063" y="2355514"/>
            <a:ext cx="2115555" cy="848306"/>
          </a:xfrm>
          <a:prstGeom prst="rect">
            <a:avLst/>
          </a:prstGeom>
          <a:solidFill>
            <a:srgbClr val="D896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ItemProcessor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43061" y="974940"/>
            <a:ext cx="76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Step2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6660" y="858506"/>
            <a:ext cx="2575170" cy="3426489"/>
          </a:xfrm>
          <a:prstGeom prst="rect">
            <a:avLst/>
          </a:prstGeom>
          <a:solidFill>
            <a:srgbClr val="30456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3">
                  <a:lumMod val="60000"/>
                  <a:lumOff val="4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24375" y="1507210"/>
            <a:ext cx="2115555" cy="848306"/>
          </a:xfrm>
          <a:prstGeom prst="rect">
            <a:avLst/>
          </a:prstGeom>
          <a:solidFill>
            <a:srgbClr val="B0CFD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ItemReader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24375" y="3203821"/>
            <a:ext cx="2115555" cy="848306"/>
          </a:xfrm>
          <a:prstGeom prst="rect">
            <a:avLst/>
          </a:prstGeom>
          <a:solidFill>
            <a:srgbClr val="9C7C7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ItemWriter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24375" y="2355514"/>
            <a:ext cx="2115555" cy="848306"/>
          </a:xfrm>
          <a:prstGeom prst="rect">
            <a:avLst/>
          </a:prstGeom>
          <a:solidFill>
            <a:srgbClr val="D8967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solidFill>
                  <a:schemeClr val="tx1"/>
                </a:solidFill>
                <a:latin typeface="Helvetica Neue Bold Condensed"/>
                <a:cs typeface="Helvetica Neue Bold Condensed"/>
              </a:rPr>
              <a:t>ItemProcessor</a:t>
            </a:r>
            <a:endParaRPr lang="en-US" sz="2000" dirty="0">
              <a:solidFill>
                <a:schemeClr val="tx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24373" y="974940"/>
            <a:ext cx="763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Step1</a:t>
            </a:r>
          </a:p>
        </p:txBody>
      </p:sp>
      <p:cxnSp>
        <p:nvCxnSpPr>
          <p:cNvPr id="27" name="Straight Arrow Connector 26"/>
          <p:cNvCxnSpPr>
            <a:endCxn id="21" idx="1"/>
          </p:cNvCxnSpPr>
          <p:nvPr/>
        </p:nvCxnSpPr>
        <p:spPr>
          <a:xfrm>
            <a:off x="244794" y="2571751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1" idx="3"/>
            <a:endCxn id="14" idx="1"/>
          </p:cNvCxnSpPr>
          <p:nvPr/>
        </p:nvCxnSpPr>
        <p:spPr>
          <a:xfrm>
            <a:off x="3261830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4" idx="3"/>
            <a:endCxn id="7" idx="1"/>
          </p:cNvCxnSpPr>
          <p:nvPr/>
        </p:nvCxnSpPr>
        <p:spPr>
          <a:xfrm>
            <a:off x="6080518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07292989-B5F5-C727-0446-FAB304733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90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140696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1"/>
          <a:stretch/>
        </p:blipFill>
        <p:spPr>
          <a:xfrm rot="20557700">
            <a:off x="2190882" y="-168341"/>
            <a:ext cx="6432178" cy="546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586" y="3551787"/>
            <a:ext cx="564333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METHODS OF SCALING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latin typeface="Helvetica Neue Bold Condensed"/>
                <a:cs typeface="Helvetica Neue Bold Condensed"/>
              </a:rPr>
              <a:t>BATCH PROCESSES</a:t>
            </a:r>
          </a:p>
        </p:txBody>
      </p: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86E4F994-CC2E-3878-E447-180688EE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55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2146656"/>
              <a:ext cx="6815312" cy="797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MULTITHREADED </a:t>
              </a:r>
              <a:r>
                <a:rPr lang="en-US" sz="55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STEPS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59D499BE-C155-CE66-1CF0-77E76AFD7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880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938625"/>
              <a:ext cx="6703702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5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PARALLEL </a:t>
              </a:r>
              <a:r>
                <a:rPr lang="en-US" sz="75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STEPS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01196CB7-8C85-F695-951B-04A637A7C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2952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2" y="1116866"/>
            <a:ext cx="7966245" cy="2246769"/>
            <a:chOff x="438478" y="1116866"/>
            <a:chExt cx="7966245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752492"/>
              <a:ext cx="7045518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ASYNC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ITEMPROCESSOR/ITEMWRITER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FBF0032C-58CE-F689-502D-48C4C6D54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2523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E3256630-6949-320C-E8F5-C1F274F9E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012089-FAA4-7702-DFC3-CF04CF0ED5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16147"/>
              </p:ext>
            </p:extLst>
          </p:nvPr>
        </p:nvGraphicFramePr>
        <p:xfrm>
          <a:off x="2515573" y="1113941"/>
          <a:ext cx="6637655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072">
                  <a:extLst>
                    <a:ext uri="{9D8B030D-6E8A-4147-A177-3AD203B41FA5}">
                      <a16:colId xmlns:a16="http://schemas.microsoft.com/office/drawing/2014/main" val="665726800"/>
                    </a:ext>
                  </a:extLst>
                </a:gridCol>
                <a:gridCol w="5135583">
                  <a:extLst>
                    <a:ext uri="{9D8B030D-6E8A-4147-A177-3AD203B41FA5}">
                      <a16:colId xmlns:a16="http://schemas.microsoft.com/office/drawing/2014/main" val="2025241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800000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Lead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chemeClr val="tx1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OSS Spring Team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455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800000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JSR-352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Expert Group Member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419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800000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Author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The Definitive Guide to Spring Batch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930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 i="0" dirty="0"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Pro Spring Batch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3841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800000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Speaker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 err="1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JavaOne</a:t>
                      </a:r>
                      <a:r>
                        <a:rPr lang="en-US" sz="2000" b="1" i="0" dirty="0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 Rockstar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8261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 i="0" dirty="0"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Java Champion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575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800000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Podcast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 err="1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OffHeap</a:t>
                      </a:r>
                      <a:r>
                        <a:rPr lang="en-US" sz="2000" b="1" i="0" dirty="0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 Curmudgeon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5352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solidFill>
                            <a:srgbClr val="800000"/>
                          </a:solidFill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Twitter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@</a:t>
                      </a:r>
                      <a:r>
                        <a:rPr lang="en-US" sz="2000" b="1" i="0" dirty="0" err="1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michaelminella</a:t>
                      </a:r>
                      <a:endParaRPr lang="en-US" sz="2000" b="1" i="0" dirty="0"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0295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1" i="0" dirty="0"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i="0" dirty="0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@</a:t>
                      </a:r>
                      <a:r>
                        <a:rPr lang="en-US" sz="2000" b="1" i="0" dirty="0" err="1">
                          <a:latin typeface="Helvetica Neue Condensed" panose="02000503000000020004" pitchFamily="2" charset="0"/>
                          <a:ea typeface="Helvetica Neue Condensed" panose="02000503000000020004" pitchFamily="2" charset="0"/>
                          <a:cs typeface="Helvetica Neue Condensed" panose="02000503000000020004" pitchFamily="2" charset="0"/>
                        </a:rPr>
                        <a:t>OffHeap</a:t>
                      </a:r>
                      <a:endParaRPr lang="en-US" sz="2000" b="1" i="0" dirty="0">
                        <a:latin typeface="Helvetica Neue Condensed" panose="02000503000000020004" pitchFamily="2" charset="0"/>
                        <a:ea typeface="Helvetica Neue Condensed" panose="02000503000000020004" pitchFamily="2" charset="0"/>
                        <a:cs typeface="Helvetica Neue Condensed" panose="02000503000000020004" pitchFamily="2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5681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3570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785339"/>
              <a:ext cx="6684725" cy="1259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91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PARTITIONING</a:t>
              </a:r>
              <a:endParaRPr lang="en-US" sz="91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4E744BC7-9A36-F4DA-BA05-9BFF6F1A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173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3" y="1116866"/>
            <a:ext cx="7952287" cy="2246769"/>
            <a:chOff x="438478" y="1116866"/>
            <a:chExt cx="7952287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5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993370"/>
              <a:ext cx="7064404" cy="990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REMOTE CHUNKING</a:t>
              </a:r>
              <a:endParaRPr lang="en-US" sz="7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93863780-48B2-504F-7FB7-021BD3655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40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62960" y="1251303"/>
            <a:ext cx="7418080" cy="2640894"/>
            <a:chOff x="948714" y="1140325"/>
            <a:chExt cx="7418080" cy="2640894"/>
          </a:xfrm>
        </p:grpSpPr>
        <p:grpSp>
          <p:nvGrpSpPr>
            <p:cNvPr id="27" name="Group 26"/>
            <p:cNvGrpSpPr/>
            <p:nvPr/>
          </p:nvGrpSpPr>
          <p:grpSpPr>
            <a:xfrm>
              <a:off x="948714" y="2738019"/>
              <a:ext cx="4516987" cy="743749"/>
              <a:chOff x="2142051" y="2915297"/>
              <a:chExt cx="4516987" cy="743749"/>
            </a:xfrm>
          </p:grpSpPr>
          <p:pic>
            <p:nvPicPr>
              <p:cNvPr id="18" name="Picture 17" descr="filled-box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2051" y="2915297"/>
                <a:ext cx="4516987" cy="743749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551320" y="2964006"/>
                <a:ext cx="36984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Import Process</a:t>
                </a:r>
              </a:p>
            </p:txBody>
          </p:sp>
        </p:grpSp>
        <p:pic>
          <p:nvPicPr>
            <p:cNvPr id="25" name="Picture 24" descr="noun_727288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6743332" y="2369383"/>
              <a:ext cx="1623462" cy="1411836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5103821" y="3146277"/>
              <a:ext cx="1891019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341416" y="1140325"/>
              <a:ext cx="3702387" cy="883478"/>
              <a:chOff x="2720807" y="1140326"/>
              <a:chExt cx="3702387" cy="883478"/>
            </a:xfrm>
          </p:grpSpPr>
          <p:pic>
            <p:nvPicPr>
              <p:cNvPr id="15" name="Picture 14" descr="filled-box10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7" y="1140326"/>
                <a:ext cx="3702387" cy="88347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126849" y="1343538"/>
                <a:ext cx="289030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Transaction Files</a:t>
                </a:r>
              </a:p>
            </p:txBody>
          </p:sp>
        </p:grpSp>
        <p:cxnSp>
          <p:nvCxnSpPr>
            <p:cNvPr id="6" name="Straight Arrow Connector 5"/>
            <p:cNvCxnSpPr>
              <a:stCxn id="15" idx="0"/>
              <a:endCxn id="18" idx="0"/>
            </p:cNvCxnSpPr>
            <p:nvPr/>
          </p:nvCxnSpPr>
          <p:spPr>
            <a:xfrm>
              <a:off x="3192609" y="2023803"/>
              <a:ext cx="14599" cy="71421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6F246149-2AA1-6D65-1D36-9D03C03E4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264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2648" y="1088896"/>
            <a:ext cx="445506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MULTITHREADED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STEPS</a:t>
            </a:r>
          </a:p>
        </p:txBody>
      </p:sp>
      <p:pic>
        <p:nvPicPr>
          <p:cNvPr id="3" name="Picture 2" descr="noun_3918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10"/>
          <a:stretch/>
        </p:blipFill>
        <p:spPr>
          <a:xfrm>
            <a:off x="570866" y="289587"/>
            <a:ext cx="5362744" cy="4600715"/>
          </a:xfrm>
          <a:prstGeom prst="rect">
            <a:avLst/>
          </a:prstGeom>
        </p:spPr>
      </p:pic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471B0ECF-2C46-4CAE-32B6-4422E332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838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284976" y="716720"/>
            <a:ext cx="4574053" cy="3710061"/>
            <a:chOff x="713648" y="401015"/>
            <a:chExt cx="4574053" cy="3710061"/>
          </a:xfrm>
        </p:grpSpPr>
        <p:sp>
          <p:nvSpPr>
            <p:cNvPr id="2" name="Rectangle 1"/>
            <p:cNvSpPr/>
            <p:nvPr/>
          </p:nvSpPr>
          <p:spPr>
            <a:xfrm>
              <a:off x="713648" y="401015"/>
              <a:ext cx="4574053" cy="3710061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77531" y="592624"/>
              <a:ext cx="1565510" cy="1510130"/>
              <a:chOff x="2397529" y="733613"/>
              <a:chExt cx="1565510" cy="151013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334769" y="852093"/>
              <a:ext cx="1565510" cy="1510130"/>
              <a:chOff x="2397529" y="733613"/>
              <a:chExt cx="1565510" cy="151013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692007" y="1111562"/>
              <a:ext cx="1565510" cy="1510130"/>
              <a:chOff x="2397529" y="733613"/>
              <a:chExt cx="1565510" cy="151013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049245" y="1371031"/>
              <a:ext cx="1565510" cy="1510130"/>
              <a:chOff x="2397529" y="733613"/>
              <a:chExt cx="1565510" cy="151013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406483" y="1630500"/>
              <a:ext cx="1565510" cy="1510130"/>
              <a:chOff x="2397529" y="733613"/>
              <a:chExt cx="1565510" cy="151013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763721" y="1889969"/>
              <a:ext cx="1565510" cy="1510130"/>
              <a:chOff x="2397529" y="733613"/>
              <a:chExt cx="1565510" cy="151013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120959" y="2149438"/>
              <a:ext cx="1565510" cy="1510130"/>
              <a:chOff x="2397529" y="733613"/>
              <a:chExt cx="1565510" cy="151013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478196" y="2408907"/>
              <a:ext cx="1565510" cy="1510130"/>
              <a:chOff x="2397529" y="733613"/>
              <a:chExt cx="1565510" cy="151013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</p:grpSp>
      <p:pic>
        <p:nvPicPr>
          <p:cNvPr id="7" name="Picture 2" descr="VMware's Tanzu Kubernetes Grid - cloud13.ch">
            <a:extLst>
              <a:ext uri="{FF2B5EF4-FFF2-40B4-BE49-F238E27FC236}">
                <a16:creationId xmlns:a16="http://schemas.microsoft.com/office/drawing/2014/main" id="{8F8DBB71-9779-A174-0892-54ED3A961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3735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DD05B807-4D55-E979-6DE7-DFF77B01E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5777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>
          <a:xfrm rot="20163859">
            <a:off x="-829455" y="2214385"/>
            <a:ext cx="7187970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163859">
            <a:off x="-553178" y="2959126"/>
            <a:ext cx="9144384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3202" y="519524"/>
            <a:ext cx="45320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PARALLEL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STEPS</a:t>
            </a:r>
          </a:p>
        </p:txBody>
      </p:sp>
      <p:sp>
        <p:nvSpPr>
          <p:cNvPr id="9" name="Right Arrow 8"/>
          <p:cNvSpPr/>
          <p:nvPr/>
        </p:nvSpPr>
        <p:spPr>
          <a:xfrm rot="20163859">
            <a:off x="-860118" y="4568655"/>
            <a:ext cx="9144384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VMware's Tanzu Kubernetes Grid - cloud13.ch">
            <a:extLst>
              <a:ext uri="{FF2B5EF4-FFF2-40B4-BE49-F238E27FC236}">
                <a16:creationId xmlns:a16="http://schemas.microsoft.com/office/drawing/2014/main" id="{7E4B5CCF-CF79-F43D-4045-A64B3FFF7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58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303018" y="223541"/>
            <a:ext cx="6537964" cy="4696419"/>
            <a:chOff x="1303018" y="306595"/>
            <a:chExt cx="6537964" cy="4696419"/>
          </a:xfrm>
        </p:grpSpPr>
        <p:grpSp>
          <p:nvGrpSpPr>
            <p:cNvPr id="7" name="Group 6"/>
            <p:cNvGrpSpPr/>
            <p:nvPr/>
          </p:nvGrpSpPr>
          <p:grpSpPr>
            <a:xfrm>
              <a:off x="3504607" y="306595"/>
              <a:ext cx="2134786" cy="1795708"/>
              <a:chOff x="2123838" y="536524"/>
              <a:chExt cx="2134786" cy="179570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2408476" y="679313"/>
                <a:ext cx="1565510" cy="1510130"/>
                <a:chOff x="2397529" y="733613"/>
                <a:chExt cx="1565510" cy="1510130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2397529" y="733613"/>
                  <a:ext cx="1565510" cy="503674"/>
                </a:xfrm>
                <a:prstGeom prst="rect">
                  <a:avLst/>
                </a:prstGeom>
                <a:solidFill>
                  <a:srgbClr val="A8D0DB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ItemReader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1303018" y="2407103"/>
              <a:ext cx="6537964" cy="1795708"/>
              <a:chOff x="886393" y="2407103"/>
              <a:chExt cx="6537964" cy="179570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289571" y="2407103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886393" y="2407103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24" name="Elbow Connector 23"/>
            <p:cNvCxnSpPr>
              <a:stCxn id="2" idx="3"/>
              <a:endCxn id="9" idx="0"/>
            </p:cNvCxnSpPr>
            <p:nvPr/>
          </p:nvCxnSpPr>
          <p:spPr>
            <a:xfrm>
              <a:off x="5639393" y="1204449"/>
              <a:ext cx="1134196" cy="1202654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" idx="1"/>
              <a:endCxn id="15" idx="0"/>
            </p:cNvCxnSpPr>
            <p:nvPr/>
          </p:nvCxnSpPr>
          <p:spPr>
            <a:xfrm rot="10800000" flipV="1">
              <a:off x="2370411" y="1204449"/>
              <a:ext cx="1134196" cy="1202654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15" idx="2"/>
              <a:endCxn id="30" idx="0"/>
            </p:cNvCxnSpPr>
            <p:nvPr/>
          </p:nvCxnSpPr>
          <p:spPr>
            <a:xfrm rot="16200000" flipH="1">
              <a:off x="3071104" y="3502117"/>
              <a:ext cx="800202" cy="2201589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9" idx="2"/>
              <a:endCxn id="30" idx="0"/>
            </p:cNvCxnSpPr>
            <p:nvPr/>
          </p:nvCxnSpPr>
          <p:spPr>
            <a:xfrm rot="5400000">
              <a:off x="5272694" y="3502118"/>
              <a:ext cx="800202" cy="2201589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1" name="Picture 2" descr="VMware's Tanzu Kubernetes Grid - cloud13.ch">
            <a:extLst>
              <a:ext uri="{FF2B5EF4-FFF2-40B4-BE49-F238E27FC236}">
                <a16:creationId xmlns:a16="http://schemas.microsoft.com/office/drawing/2014/main" id="{3F869A6B-6B77-61C1-4CCA-A538F9296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47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CA7C6BAB-8D2F-C0D3-E633-99C002C59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4953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2175" y="727565"/>
            <a:ext cx="6406810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ASYNC </a:t>
            </a:r>
            <a:r>
              <a:rPr lang="en-US" sz="5000" dirty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ITEMPROCESSOR</a:t>
            </a:r>
          </a:p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&amp; ITEMWRITER</a:t>
            </a:r>
          </a:p>
        </p:txBody>
      </p:sp>
      <p:pic>
        <p:nvPicPr>
          <p:cNvPr id="2" name="Picture 1" descr="noun_60225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423"/>
          <a:stretch/>
        </p:blipFill>
        <p:spPr>
          <a:xfrm>
            <a:off x="942436" y="1297502"/>
            <a:ext cx="4293318" cy="3674111"/>
          </a:xfrm>
          <a:prstGeom prst="rect">
            <a:avLst/>
          </a:prstGeom>
        </p:spPr>
      </p:pic>
      <p:pic>
        <p:nvPicPr>
          <p:cNvPr id="3" name="Picture 2" descr="VMware's Tanzu Kubernetes Grid - cloud13.ch">
            <a:extLst>
              <a:ext uri="{FF2B5EF4-FFF2-40B4-BE49-F238E27FC236}">
                <a16:creationId xmlns:a16="http://schemas.microsoft.com/office/drawing/2014/main" id="{C8C45D85-D6BA-219E-A880-0B96EFDF3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5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6743" y="255872"/>
            <a:ext cx="54705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MAHMOUD BEN HASSINE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494" y="1202546"/>
            <a:ext cx="6793744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Founder –    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JEasy</a:t>
            </a:r>
            <a:r>
              <a:rPr lang="en-US" sz="3600" dirty="0">
                <a:latin typeface="Helvetica Neue Bold Condensed"/>
                <a:cs typeface="Helvetica Neue Bold Condensed"/>
              </a:rPr>
              <a:t> including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                    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EasyBatch</a:t>
            </a:r>
            <a:r>
              <a:rPr lang="en-US" sz="3600" dirty="0">
                <a:latin typeface="Helvetica Neue Bold Condensed"/>
                <a:cs typeface="Helvetica Neue Bold Condensed"/>
              </a:rPr>
              <a:t> (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jeasy.org</a:t>
            </a:r>
            <a:r>
              <a:rPr lang="en-US" sz="3600" dirty="0">
                <a:latin typeface="Helvetica Neue Bold Condensed"/>
                <a:cs typeface="Helvetica Neue Bold Condensed"/>
              </a:rPr>
              <a:t>)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Committer -  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Blogger –      </a:t>
            </a:r>
            <a:r>
              <a:rPr lang="en-US" sz="3600" dirty="0">
                <a:latin typeface="Helvetica Neue Bold Condensed"/>
                <a:cs typeface="Helvetica Neue Bold Condensed"/>
              </a:rPr>
              <a:t>https://benas.github.io</a:t>
            </a:r>
          </a:p>
          <a:p>
            <a:pPr>
              <a:lnSpc>
                <a:spcPct val="80000"/>
              </a:lnSpc>
            </a:pPr>
            <a:r>
              <a:rPr lang="en-US" sz="3600" dirty="0" err="1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-       </a:t>
            </a:r>
            <a:r>
              <a:rPr lang="en-US" sz="3600" dirty="0">
                <a:latin typeface="Helvetica Neue Bold Condensed"/>
                <a:cs typeface="Helvetica Neue Bold Condensed"/>
              </a:rPr>
              <a:t> 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benas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   </a:t>
            </a:r>
            <a:r>
              <a:rPr lang="en-US" sz="3600" dirty="0">
                <a:latin typeface="Helvetica Neue Bold Condensed"/>
                <a:cs typeface="Helvetica Neue Bold Condensed"/>
              </a:rPr>
              <a:t>@_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benas</a:t>
            </a:r>
            <a:r>
              <a:rPr lang="en-US" sz="3600" dirty="0">
                <a:latin typeface="Helvetica Neue Bold Condensed"/>
                <a:cs typeface="Helvetica Neue Bold Condensed"/>
              </a:rPr>
              <a:t>_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FF2AAE0A-D0DD-6F22-497B-3C82407D7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274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4976" y="716720"/>
            <a:ext cx="4574053" cy="3710061"/>
          </a:xfrm>
          <a:prstGeom prst="rect">
            <a:avLst/>
          </a:prstGeom>
          <a:solidFill>
            <a:srgbClr val="2B457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89245" y="908330"/>
            <a:ext cx="1565510" cy="503674"/>
          </a:xfrm>
          <a:prstGeom prst="rect">
            <a:avLst/>
          </a:prstGeom>
          <a:solidFill>
            <a:srgbClr val="A8D0DB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ItemReader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5954" y="1663841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89245" y="3633848"/>
            <a:ext cx="1565510" cy="503674"/>
          </a:xfrm>
          <a:prstGeom prst="rect">
            <a:avLst/>
          </a:prstGeom>
          <a:solidFill>
            <a:srgbClr val="A37A74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ItemWriter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85492" y="1858214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75030" y="2052587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64568" y="2246960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54106" y="2441332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43644" y="2635706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933180" y="2830077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pic>
        <p:nvPicPr>
          <p:cNvPr id="6" name="Picture 2" descr="VMware's Tanzu Kubernetes Grid - cloud13.ch">
            <a:extLst>
              <a:ext uri="{FF2B5EF4-FFF2-40B4-BE49-F238E27FC236}">
                <a16:creationId xmlns:a16="http://schemas.microsoft.com/office/drawing/2014/main" id="{50C698C8-103D-9E01-8564-929E60E33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616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F72059CA-DB90-D214-E7CB-3F873390A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48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62860" y="727564"/>
            <a:ext cx="3756127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PARTITIONING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8016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10"/>
          <a:stretch/>
        </p:blipFill>
        <p:spPr>
          <a:xfrm rot="20986782">
            <a:off x="635904" y="333655"/>
            <a:ext cx="5143500" cy="4412625"/>
          </a:xfrm>
          <a:prstGeom prst="rect">
            <a:avLst/>
          </a:prstGeom>
        </p:spPr>
      </p:pic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596D71A5-499E-1A16-7392-2D1F3C23D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3267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1040275" y="623643"/>
            <a:ext cx="7063450" cy="3896216"/>
            <a:chOff x="1040275" y="223541"/>
            <a:chExt cx="7063450" cy="3896216"/>
          </a:xfrm>
        </p:grpSpPr>
        <p:sp>
          <p:nvSpPr>
            <p:cNvPr id="2" name="Rectangle 1"/>
            <p:cNvSpPr/>
            <p:nvPr/>
          </p:nvSpPr>
          <p:spPr>
            <a:xfrm>
              <a:off x="3493659" y="223541"/>
              <a:ext cx="2134786" cy="1331280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702349" y="366330"/>
              <a:ext cx="1739303" cy="1007348"/>
              <a:chOff x="2397528" y="733613"/>
              <a:chExt cx="1739303" cy="10073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97529" y="733613"/>
                <a:ext cx="1739302" cy="503674"/>
              </a:xfrm>
              <a:prstGeom prst="rect">
                <a:avLst/>
              </a:prstGeom>
              <a:solidFill>
                <a:srgbClr val="A8D0D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Partitioner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97528" y="1237287"/>
                <a:ext cx="1739303" cy="503674"/>
              </a:xfrm>
              <a:prstGeom prst="rect">
                <a:avLst/>
              </a:prstGeom>
              <a:solidFill>
                <a:srgbClr val="E4927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PartitionHandler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40275" y="2324049"/>
              <a:ext cx="7063450" cy="1795708"/>
              <a:chOff x="777532" y="2324049"/>
              <a:chExt cx="7063450" cy="179570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06196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777532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27" name="Group 26"/>
              <p:cNvGrpSpPr/>
              <p:nvPr/>
            </p:nvGrpSpPr>
            <p:grpSpPr>
              <a:xfrm>
                <a:off x="3241864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33" name="Elbow Connector 32"/>
            <p:cNvCxnSpPr>
              <a:stCxn id="2" idx="2"/>
              <a:endCxn id="15" idx="0"/>
            </p:cNvCxnSpPr>
            <p:nvPr/>
          </p:nvCxnSpPr>
          <p:spPr>
            <a:xfrm rot="5400000">
              <a:off x="2949746" y="712743"/>
              <a:ext cx="769228" cy="2453384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" idx="2"/>
              <a:endCxn id="28" idx="0"/>
            </p:cNvCxnSpPr>
            <p:nvPr/>
          </p:nvCxnSpPr>
          <p:spPr>
            <a:xfrm rot="16200000" flipH="1">
              <a:off x="4181912" y="1933961"/>
              <a:ext cx="769228" cy="10948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" idx="2"/>
              <a:endCxn id="9" idx="0"/>
            </p:cNvCxnSpPr>
            <p:nvPr/>
          </p:nvCxnSpPr>
          <p:spPr>
            <a:xfrm rot="16200000" flipH="1">
              <a:off x="5414078" y="701795"/>
              <a:ext cx="769228" cy="2475280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DBE50165-A63E-5C45-B7BF-CE9D1BA8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70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37730"/>
            <a:ext cx="1318166" cy="947738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758428"/>
            <a:ext cx="1450975" cy="104775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8781" y="564403"/>
              <a:ext cx="961863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Partition</a:t>
              </a:r>
            </a:p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Handler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30" y="3160152"/>
            <a:ext cx="1317627" cy="108585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4" y="611599"/>
            <a:ext cx="2175915" cy="438929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endCxn id="5" idx="1"/>
          </p:cNvCxnSpPr>
          <p:nvPr/>
        </p:nvCxnSpPr>
        <p:spPr>
          <a:xfrm flipV="1">
            <a:off x="5044894" y="605062"/>
            <a:ext cx="2041707" cy="653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95" idx="1"/>
            <a:endCxn id="67" idx="3"/>
          </p:cNvCxnSpPr>
          <p:nvPr/>
        </p:nvCxnSpPr>
        <p:spPr>
          <a:xfrm rot="10800000">
            <a:off x="6611233" y="1870076"/>
            <a:ext cx="587064" cy="773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6" y="1869283"/>
            <a:ext cx="255063" cy="794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1869281"/>
            <a:ext cx="261954" cy="1328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872736" y="2708742"/>
            <a:ext cx="1318166" cy="947738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3888254"/>
            <a:ext cx="1318166" cy="947738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90" name="Elbow Connector 89"/>
          <p:cNvCxnSpPr>
            <a:stCxn id="107" idx="1"/>
            <a:endCxn id="81" idx="3"/>
          </p:cNvCxnSpPr>
          <p:nvPr/>
        </p:nvCxnSpPr>
        <p:spPr>
          <a:xfrm rot="10800000" flipV="1">
            <a:off x="6190903" y="3180955"/>
            <a:ext cx="1007395" cy="165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1" y="3207778"/>
            <a:ext cx="1313905" cy="945356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Bold Condensed"/>
              <a:cs typeface="Helvetica Neue Bold Condensed"/>
            </a:endParaRPr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7" y="3182611"/>
            <a:ext cx="923581" cy="2751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3931677"/>
            <a:ext cx="926756" cy="430446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116" idx="1"/>
          </p:cNvCxnSpPr>
          <p:nvPr/>
        </p:nvCxnSpPr>
        <p:spPr>
          <a:xfrm>
            <a:off x="6190902" y="4362123"/>
            <a:ext cx="992084" cy="243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2466975"/>
            <a:ext cx="8763000" cy="95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8" y="3173879"/>
            <a:ext cx="1450975" cy="104775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Helvetica Neue Bold Condensed"/>
                    <a:cs typeface="Helvetica Neue Bold Condensed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1083402" y="5150472"/>
                <a:ext cx="889987" cy="861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Helvetica Neue Bold Condensed"/>
                    <a:cs typeface="Helvetica Neue Bold Condensed"/>
                  </a:rPr>
                  <a:t>Remote</a:t>
                </a:r>
              </a:p>
              <a:p>
                <a:pPr algn="ctr"/>
                <a:r>
                  <a:rPr lang="en-US" dirty="0">
                    <a:latin typeface="Helvetica Neue Bold Condensed"/>
                    <a:cs typeface="Helvetica Neue Bold Condensed"/>
                  </a:rPr>
                  <a:t>Step</a:t>
                </a: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3445669"/>
            <a:ext cx="758652" cy="373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3943351"/>
            <a:ext cx="758652" cy="373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7" y="210762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Bold Condensed"/>
                <a:cs typeface="Helvetica Neue Bold Condensed"/>
              </a:rPr>
              <a:t>Manager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38215" y="2447925"/>
            <a:ext cx="84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Bold Condensed"/>
                <a:cs typeface="Helvetica Neue Bold Condensed"/>
              </a:rPr>
              <a:t>Worker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040007" y="8126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request</a:t>
            </a:r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396206"/>
            <a:ext cx="1318166" cy="967888"/>
            <a:chOff x="4878379" y="1861609"/>
            <a:chExt cx="1318166" cy="1290516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41756"/>
              <a:ext cx="716264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 Bold Condensed"/>
                  <a:cs typeface="Helvetica Neue Bold Condensed"/>
                </a:rPr>
                <a:t>staging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345406"/>
            <a:ext cx="1311276" cy="104775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61218"/>
              <a:ext cx="96869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Helvetica Neue Bold Condensed"/>
                  <a:cs typeface="Helvetica Neue Bold Condensed"/>
                </a:rPr>
                <a:t>aggregator</a:t>
              </a: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408700"/>
            <a:ext cx="1318166" cy="947738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1524396"/>
            <a:ext cx="598970" cy="358173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074519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reply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183007" y="4554708"/>
            <a:ext cx="716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staging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183006" y="33824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request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618569" y="385379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 Neue Bold Condensed"/>
                <a:cs typeface="Helvetica Neue Bold Condensed"/>
              </a:rPr>
              <a:t>serviceActivator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34304" y="130002"/>
            <a:ext cx="1428596" cy="963194"/>
            <a:chOff x="7034304" y="807244"/>
            <a:chExt cx="1428596" cy="963194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034304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198297" y="1395788"/>
            <a:ext cx="1333475" cy="963194"/>
            <a:chOff x="7086601" y="807244"/>
            <a:chExt cx="1333475" cy="963194"/>
          </a:xfrm>
        </p:grpSpPr>
        <p:grpSp>
          <p:nvGrpSpPr>
            <p:cNvPr id="88" name="Group 87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95" name="Picture 9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97" name="Rectangle 9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89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094072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inboundAdapter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46000" y="2705896"/>
            <a:ext cx="1374144" cy="963194"/>
            <a:chOff x="7034304" y="807244"/>
            <a:chExt cx="1374144" cy="963194"/>
          </a:xfrm>
        </p:grpSpPr>
        <p:grpSp>
          <p:nvGrpSpPr>
            <p:cNvPr id="101" name="Group 10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8" name="Rectangle 107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0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034304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inboundAdapter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110" name="Group 109"/>
          <p:cNvGrpSpPr/>
          <p:nvPr/>
        </p:nvGrpSpPr>
        <p:grpSpPr>
          <a:xfrm>
            <a:off x="7182986" y="3889501"/>
            <a:ext cx="1436067" cy="963194"/>
            <a:chOff x="7086601" y="807244"/>
            <a:chExt cx="1436067" cy="963194"/>
          </a:xfrm>
        </p:grpSpPr>
        <p:grpSp>
          <p:nvGrpSpPr>
            <p:cNvPr id="111" name="Group 11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17" name="Rectangle 11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12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094072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6FEE9053-502E-3334-CC32-0D8391562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7780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12209526-D85C-29D2-8CEF-37412CBED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520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104334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1128545" y="745128"/>
            <a:ext cx="5143500" cy="4226484"/>
          </a:xfrm>
          <a:prstGeom prst="rect">
            <a:avLst/>
          </a:prstGeom>
        </p:spPr>
      </p:pic>
      <p:pic>
        <p:nvPicPr>
          <p:cNvPr id="6" name="Picture 5" descr="noun_104334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1974720" y="-2113242"/>
            <a:ext cx="5143500" cy="4226484"/>
          </a:xfrm>
          <a:prstGeom prst="rect">
            <a:avLst/>
          </a:prstGeom>
        </p:spPr>
      </p:pic>
      <p:pic>
        <p:nvPicPr>
          <p:cNvPr id="7" name="Picture 6" descr="noun_104334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4459704" y="501905"/>
            <a:ext cx="5143500" cy="4226484"/>
          </a:xfrm>
          <a:prstGeom prst="rect">
            <a:avLst/>
          </a:prstGeom>
        </p:spPr>
      </p:pic>
      <p:pic>
        <p:nvPicPr>
          <p:cNvPr id="8" name="Picture 7" descr="noun_104334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5494045" y="-1960842"/>
            <a:ext cx="5143500" cy="4226484"/>
          </a:xfrm>
          <a:prstGeom prst="rect">
            <a:avLst/>
          </a:prstGeom>
        </p:spPr>
      </p:pic>
      <p:pic>
        <p:nvPicPr>
          <p:cNvPr id="9" name="Picture 8" descr="noun_104334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-1443205" y="-854056"/>
            <a:ext cx="5143500" cy="4226484"/>
          </a:xfrm>
          <a:prstGeom prst="rect">
            <a:avLst/>
          </a:prstGeom>
        </p:spPr>
      </p:pic>
      <p:pic>
        <p:nvPicPr>
          <p:cNvPr id="10" name="Picture 9" descr="noun_104334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2922295" y="2858370"/>
            <a:ext cx="5143500" cy="42264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8123" y="3046965"/>
            <a:ext cx="3627228" cy="1726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5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REMOTE </a:t>
            </a:r>
          </a:p>
          <a:p>
            <a:pPr>
              <a:lnSpc>
                <a:spcPct val="80000"/>
              </a:lnSpc>
            </a:pPr>
            <a:r>
              <a:rPr lang="en-US" sz="6500" dirty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CHUNKING</a:t>
            </a:r>
          </a:p>
        </p:txBody>
      </p:sp>
      <p:pic>
        <p:nvPicPr>
          <p:cNvPr id="3" name="Picture 2" descr="VMware's Tanzu Kubernetes Grid - cloud13.ch">
            <a:extLst>
              <a:ext uri="{FF2B5EF4-FFF2-40B4-BE49-F238E27FC236}">
                <a16:creationId xmlns:a16="http://schemas.microsoft.com/office/drawing/2014/main" id="{E4AA4562-87BF-F176-1488-8FCE9240F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7590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504607" y="265554"/>
            <a:ext cx="2134786" cy="1795708"/>
            <a:chOff x="2123838" y="536524"/>
            <a:chExt cx="2134786" cy="1795708"/>
          </a:xfrm>
        </p:grpSpPr>
        <p:sp>
          <p:nvSpPr>
            <p:cNvPr id="15" name="Rectangle 14"/>
            <p:cNvSpPr/>
            <p:nvPr/>
          </p:nvSpPr>
          <p:spPr>
            <a:xfrm>
              <a:off x="2123838" y="536524"/>
              <a:ext cx="2134786" cy="1795708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408476" y="679313"/>
              <a:ext cx="1565510" cy="1510130"/>
              <a:chOff x="2397529" y="733613"/>
              <a:chExt cx="1565510" cy="151013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003945" y="2733524"/>
            <a:ext cx="7136115" cy="1795708"/>
            <a:chOff x="592540" y="2405054"/>
            <a:chExt cx="7136115" cy="1795708"/>
          </a:xfrm>
        </p:grpSpPr>
        <p:grpSp>
          <p:nvGrpSpPr>
            <p:cNvPr id="27" name="Group 26"/>
            <p:cNvGrpSpPr/>
            <p:nvPr/>
          </p:nvGrpSpPr>
          <p:grpSpPr>
            <a:xfrm>
              <a:off x="592540" y="2405054"/>
              <a:ext cx="2134786" cy="1795708"/>
              <a:chOff x="2123838" y="536524"/>
              <a:chExt cx="2134786" cy="179570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>
            <a:xfrm>
              <a:off x="3093205" y="2405054"/>
              <a:ext cx="2134786" cy="1795708"/>
              <a:chOff x="2123838" y="536524"/>
              <a:chExt cx="2134786" cy="179570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5593869" y="2405054"/>
              <a:ext cx="2134786" cy="1795708"/>
              <a:chOff x="2123838" y="536524"/>
              <a:chExt cx="2134786" cy="179570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</p:grpSp>
      <p:cxnSp>
        <p:nvCxnSpPr>
          <p:cNvPr id="20" name="Elbow Connector 19"/>
          <p:cNvCxnSpPr>
            <a:stCxn id="15" idx="2"/>
            <a:endCxn id="28" idx="0"/>
          </p:cNvCxnSpPr>
          <p:nvPr/>
        </p:nvCxnSpPr>
        <p:spPr>
          <a:xfrm rot="5400000">
            <a:off x="2985538" y="1147061"/>
            <a:ext cx="672262" cy="2500664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36" idx="0"/>
          </p:cNvCxnSpPr>
          <p:nvPr/>
        </p:nvCxnSpPr>
        <p:spPr>
          <a:xfrm rot="16200000" flipH="1">
            <a:off x="4235870" y="2397393"/>
            <a:ext cx="672262" cy="1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5" idx="2"/>
            <a:endCxn id="43" idx="0"/>
          </p:cNvCxnSpPr>
          <p:nvPr/>
        </p:nvCxnSpPr>
        <p:spPr>
          <a:xfrm rot="16200000" flipH="1">
            <a:off x="5486202" y="1147061"/>
            <a:ext cx="672262" cy="2500665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AA7689FC-C5D6-5739-645A-90CC5E43D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559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37730"/>
            <a:ext cx="1318166" cy="947738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-43795" y="758428"/>
            <a:ext cx="2020683" cy="1047750"/>
            <a:chOff x="439715" y="232834"/>
            <a:chExt cx="1461988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708781" y="564403"/>
              <a:ext cx="961863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Partition</a:t>
              </a:r>
            </a:p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Handler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9360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30" y="3160152"/>
            <a:ext cx="1317627" cy="108585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976888" y="611599"/>
            <a:ext cx="1749840" cy="4389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endCxn id="5" idx="1"/>
          </p:cNvCxnSpPr>
          <p:nvPr/>
        </p:nvCxnSpPr>
        <p:spPr>
          <a:xfrm flipV="1">
            <a:off x="5044894" y="605062"/>
            <a:ext cx="2041707" cy="653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95" idx="1"/>
            <a:endCxn id="157" idx="3"/>
          </p:cNvCxnSpPr>
          <p:nvPr/>
        </p:nvCxnSpPr>
        <p:spPr>
          <a:xfrm rot="10800000">
            <a:off x="5058749" y="1844432"/>
            <a:ext cx="2139549" cy="4522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4872736" y="2708742"/>
            <a:ext cx="1318166" cy="947738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3888254"/>
            <a:ext cx="1318166" cy="947738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90" name="Elbow Connector 89"/>
          <p:cNvCxnSpPr>
            <a:stCxn id="107" idx="1"/>
            <a:endCxn id="81" idx="3"/>
          </p:cNvCxnSpPr>
          <p:nvPr/>
        </p:nvCxnSpPr>
        <p:spPr>
          <a:xfrm rot="10800000" flipV="1">
            <a:off x="6190903" y="3180955"/>
            <a:ext cx="1007395" cy="1655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1" y="3207778"/>
            <a:ext cx="1313905" cy="945356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Bold Condensed"/>
              <a:cs typeface="Helvetica Neue Bold Condensed"/>
            </a:endParaRPr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7" y="3182611"/>
            <a:ext cx="923581" cy="27519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3931677"/>
            <a:ext cx="926756" cy="430446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116" idx="1"/>
          </p:cNvCxnSpPr>
          <p:nvPr/>
        </p:nvCxnSpPr>
        <p:spPr>
          <a:xfrm>
            <a:off x="6190902" y="4362123"/>
            <a:ext cx="992084" cy="243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2466975"/>
            <a:ext cx="8763000" cy="952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466898" y="3173879"/>
            <a:ext cx="1450975" cy="1047750"/>
            <a:chOff x="778397" y="4818903"/>
            <a:chExt cx="1450975" cy="1397000"/>
          </a:xfrm>
        </p:grpSpPr>
        <p:grpSp>
          <p:nvGrpSpPr>
            <p:cNvPr id="41" name="Group 40"/>
            <p:cNvGrpSpPr/>
            <p:nvPr/>
          </p:nvGrpSpPr>
          <p:grpSpPr>
            <a:xfrm>
              <a:off x="778397" y="4818903"/>
              <a:ext cx="1450975" cy="1397000"/>
              <a:chOff x="6570634" y="1443567"/>
              <a:chExt cx="1450975" cy="1397000"/>
            </a:xfrm>
          </p:grpSpPr>
          <p:pic>
            <p:nvPicPr>
              <p:cNvPr id="42" name="Picture 41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43" name="Rectangle 42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1083402" y="5150472"/>
              <a:ext cx="889987" cy="861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Remote</a:t>
              </a:r>
            </a:p>
            <a:p>
              <a:pPr algn="ctr"/>
              <a:r>
                <a:rPr lang="en-US" dirty="0">
                  <a:latin typeface="Helvetica Neue Bold Condensed"/>
                  <a:cs typeface="Helvetica Neue Bold Condensed"/>
                </a:rPr>
                <a:t>Step</a:t>
              </a:r>
            </a:p>
          </p:txBody>
        </p:sp>
      </p:grpSp>
      <p:sp>
        <p:nvSpPr>
          <p:cNvPr id="103" name="Rectangle 45"/>
          <p:cNvSpPr/>
          <p:nvPr/>
        </p:nvSpPr>
        <p:spPr>
          <a:xfrm rot="10800000">
            <a:off x="565868" y="3236258"/>
            <a:ext cx="1313905" cy="945356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Bold Condensed"/>
              <a:cs typeface="Helvetica Neue Bold Condensed"/>
            </a:endParaRPr>
          </a:p>
        </p:txBody>
      </p: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3445669"/>
            <a:ext cx="758652" cy="373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3943351"/>
            <a:ext cx="758652" cy="373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7" y="210762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Bold Condensed"/>
                <a:cs typeface="Helvetica Neue Bold Condensed"/>
              </a:rPr>
              <a:t>Manager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538215" y="2447925"/>
            <a:ext cx="84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Bold Condensed"/>
                <a:cs typeface="Helvetica Neue Bold Condensed"/>
              </a:rPr>
              <a:t>Worker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4040007" y="8126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request</a:t>
            </a:r>
          </a:p>
        </p:txBody>
      </p:sp>
      <p:grpSp>
        <p:nvGrpSpPr>
          <p:cNvPr id="156" name="Group 155"/>
          <p:cNvGrpSpPr/>
          <p:nvPr/>
        </p:nvGrpSpPr>
        <p:grpSpPr>
          <a:xfrm>
            <a:off x="3740582" y="1370563"/>
            <a:ext cx="1318166" cy="947738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972500" y="1524396"/>
            <a:ext cx="1768082" cy="320036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149693" y="2023806"/>
            <a:ext cx="5565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reply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5183007" y="4554708"/>
            <a:ext cx="716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staging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5183006" y="338249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Bold Condensed"/>
                <a:cs typeface="Helvetica Neue Bold Condensed"/>
              </a:rPr>
              <a:t>request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2618569" y="385379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Helvetica Neue Bold Condensed"/>
                <a:cs typeface="Helvetica Neue Bold Condensed"/>
              </a:rPr>
              <a:t>serviceActivator</a:t>
            </a:r>
            <a:endParaRPr lang="en-US" sz="14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034304" y="130002"/>
            <a:ext cx="1428596" cy="963194"/>
            <a:chOff x="7034304" y="807244"/>
            <a:chExt cx="1428596" cy="963194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7034304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87" name="Group 86"/>
          <p:cNvGrpSpPr/>
          <p:nvPr/>
        </p:nvGrpSpPr>
        <p:grpSpPr>
          <a:xfrm>
            <a:off x="7198297" y="1373894"/>
            <a:ext cx="1333475" cy="963194"/>
            <a:chOff x="7086601" y="807244"/>
            <a:chExt cx="1333475" cy="963194"/>
          </a:xfrm>
        </p:grpSpPr>
        <p:grpSp>
          <p:nvGrpSpPr>
            <p:cNvPr id="88" name="Group 87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95" name="Picture 9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97" name="Rectangle 9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89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7094072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inboundAdapter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92" name="Picture 91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99" name="Group 98"/>
          <p:cNvGrpSpPr/>
          <p:nvPr/>
        </p:nvGrpSpPr>
        <p:grpSpPr>
          <a:xfrm>
            <a:off x="7146000" y="2705896"/>
            <a:ext cx="1374144" cy="963194"/>
            <a:chOff x="7034304" y="807244"/>
            <a:chExt cx="1374144" cy="963194"/>
          </a:xfrm>
        </p:grpSpPr>
        <p:grpSp>
          <p:nvGrpSpPr>
            <p:cNvPr id="101" name="Group 10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8" name="Rectangle 107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04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7034304" y="1462661"/>
              <a:ext cx="13260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inboundAdapter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06" name="Picture 105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grpSp>
        <p:nvGrpSpPr>
          <p:cNvPr id="110" name="Group 109"/>
          <p:cNvGrpSpPr/>
          <p:nvPr/>
        </p:nvGrpSpPr>
        <p:grpSpPr>
          <a:xfrm>
            <a:off x="7182986" y="3889501"/>
            <a:ext cx="1436067" cy="963194"/>
            <a:chOff x="7086601" y="807244"/>
            <a:chExt cx="1436067" cy="963194"/>
          </a:xfrm>
        </p:grpSpPr>
        <p:grpSp>
          <p:nvGrpSpPr>
            <p:cNvPr id="111" name="Group 110"/>
            <p:cNvGrpSpPr/>
            <p:nvPr/>
          </p:nvGrpSpPr>
          <p:grpSpPr>
            <a:xfrm>
              <a:off x="7086601" y="807244"/>
              <a:ext cx="1321847" cy="950119"/>
              <a:chOff x="2846928" y="839258"/>
              <a:chExt cx="1321847" cy="1266825"/>
            </a:xfrm>
          </p:grpSpPr>
          <p:pic>
            <p:nvPicPr>
              <p:cNvPr id="116" name="Picture 11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17" name="Rectangle 116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Bold Condensed"/>
                  <a:cs typeface="Helvetica Neue Bold Condensed"/>
                </a:endParaRPr>
              </a:p>
            </p:txBody>
          </p:sp>
        </p:grpSp>
        <p:sp>
          <p:nvSpPr>
            <p:cNvPr id="112" name="Rectangle 45"/>
            <p:cNvSpPr/>
            <p:nvPr/>
          </p:nvSpPr>
          <p:spPr>
            <a:xfrm rot="10800000">
              <a:off x="7087648" y="812007"/>
              <a:ext cx="1308100" cy="945356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094072" y="1462661"/>
              <a:ext cx="14285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>
                  <a:latin typeface="Helvetica Neue Bold Condensed"/>
                  <a:cs typeface="Helvetica Neue Bold Condensed"/>
                </a:rPr>
                <a:t>outboundAdapter</a:t>
              </a:r>
              <a:endParaRPr lang="en-US" sz="14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115" name="Picture 114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" contrast="13000"/>
                      </a14:imgEffect>
                    </a14:imgLayer>
                  </a14:imgProps>
                </a:ext>
              </a:extLst>
            </a:blip>
            <a:srcRect l="30001" t="20257" r="59340" b="60452"/>
            <a:stretch/>
          </p:blipFill>
          <p:spPr>
            <a:xfrm>
              <a:off x="7191375" y="875027"/>
              <a:ext cx="1137696" cy="664436"/>
            </a:xfrm>
            <a:prstGeom prst="rect">
              <a:avLst/>
            </a:prstGeom>
          </p:spPr>
        </p:pic>
      </p:grpSp>
      <p:sp>
        <p:nvSpPr>
          <p:cNvPr id="3" name="Rectangle 2"/>
          <p:cNvSpPr/>
          <p:nvPr/>
        </p:nvSpPr>
        <p:spPr>
          <a:xfrm>
            <a:off x="715316" y="3422556"/>
            <a:ext cx="999982" cy="64633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71903" y="3392198"/>
            <a:ext cx="89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 Neue Bold Condensed"/>
                <a:cs typeface="Helvetica Neue Bold Condensed"/>
              </a:rPr>
              <a:t>Chunk</a:t>
            </a:r>
            <a:br>
              <a:rPr lang="en-US" dirty="0">
                <a:latin typeface="Helvetica Neue Bold Condensed"/>
                <a:cs typeface="Helvetica Neue Bold Condensed"/>
              </a:rPr>
            </a:br>
            <a:r>
              <a:rPr lang="en-US" dirty="0">
                <a:latin typeface="Helvetica Neue Bold Condensed"/>
                <a:cs typeface="Helvetica Neue Bold Condensed"/>
              </a:rPr>
              <a:t>Handler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0701" y="1007105"/>
            <a:ext cx="961863" cy="64633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5811" y="903854"/>
            <a:ext cx="1744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latin typeface="Helvetica Neue Bold Condensed"/>
                <a:cs typeface="Helvetica Neue Bold Condensed"/>
              </a:rPr>
              <a:t>MessageChannel</a:t>
            </a:r>
            <a:endParaRPr lang="en-US" dirty="0">
              <a:latin typeface="Helvetica Neue Bold Condensed"/>
              <a:cs typeface="Helvetica Neue Bold Condensed"/>
            </a:endParaRPr>
          </a:p>
          <a:p>
            <a:pPr algn="ctr"/>
            <a:r>
              <a:rPr lang="en-US" dirty="0" err="1">
                <a:latin typeface="Helvetica Neue Bold Condensed"/>
                <a:cs typeface="Helvetica Neue Bold Condensed"/>
              </a:rPr>
              <a:t>ChunkWriter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2" descr="VMware's Tanzu Kubernetes Grid - cloud13.ch">
            <a:extLst>
              <a:ext uri="{FF2B5EF4-FFF2-40B4-BE49-F238E27FC236}">
                <a16:creationId xmlns:a16="http://schemas.microsoft.com/office/drawing/2014/main" id="{67ABC3E4-364A-70DB-49E0-87B878FEF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076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7" y="1954704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5" name="Picture 2" descr="VMware's Tanzu Kubernetes Grid - cloud13.ch">
            <a:extLst>
              <a:ext uri="{FF2B5EF4-FFF2-40B4-BE49-F238E27FC236}">
                <a16:creationId xmlns:a16="http://schemas.microsoft.com/office/drawing/2014/main" id="{8CAE70E0-CB54-C815-CDDD-47497D07B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2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4"/>
            <a:ext cx="6773834" cy="3471014"/>
          </a:xfrm>
          <a:prstGeom prst="rect">
            <a:avLst/>
          </a:prstGeom>
        </p:spPr>
      </p:pic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7B8BAE18-28F6-A3DF-49A3-EAEBF8AB0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460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6585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USING </a:t>
            </a:r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B58CA000-90E6-1964-884F-A2EB3084E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922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94114" y="547467"/>
            <a:ext cx="9538114" cy="3902113"/>
            <a:chOff x="-394114" y="405129"/>
            <a:chExt cx="9538114" cy="39021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800"/>
              <a:ext cx="9144000" cy="34944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394114" y="405129"/>
              <a:ext cx="3919248" cy="1456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3356" y="681318"/>
            <a:ext cx="5773200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>
                <a:latin typeface="Helvetica Neue Bold Condensed"/>
                <a:cs typeface="Helvetica Neue Bold Condensed"/>
              </a:rPr>
              <a:t>YOU CAN EVOLVE YOUR</a:t>
            </a:r>
          </a:p>
          <a:p>
            <a:pPr>
              <a:lnSpc>
                <a:spcPct val="80000"/>
              </a:lnSpc>
            </a:pPr>
            <a:r>
              <a:rPr lang="en-US" sz="48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APPLICATIONS</a:t>
            </a:r>
          </a:p>
        </p:txBody>
      </p:sp>
      <p:pic>
        <p:nvPicPr>
          <p:cNvPr id="7" name="Picture 2" descr="VMware's Tanzu Kubernetes Grid - cloud13.ch">
            <a:extLst>
              <a:ext uri="{FF2B5EF4-FFF2-40B4-BE49-F238E27FC236}">
                <a16:creationId xmlns:a16="http://schemas.microsoft.com/office/drawing/2014/main" id="{86394F23-1115-A757-68DD-DB3B4746C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2985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914" y="295498"/>
            <a:ext cx="5686172" cy="196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latin typeface="Helvetica Neue Bold Condensed"/>
                <a:cs typeface="Helvetica Neue Bold Condensed"/>
              </a:rPr>
              <a:t>TO DEVELOP</a:t>
            </a:r>
          </a:p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HIGH PERFORMANCE</a:t>
            </a:r>
          </a:p>
          <a:p>
            <a:pPr algn="ctr">
              <a:lnSpc>
                <a:spcPct val="80000"/>
              </a:lnSpc>
            </a:pPr>
            <a:r>
              <a:rPr lang="en-US" sz="5000" dirty="0">
                <a:latin typeface="Helvetica Neue Bold Condensed"/>
                <a:cs typeface="Helvetica Neue Bold Condensed"/>
              </a:rPr>
              <a:t>BATCH APPLICATIONS</a:t>
            </a:r>
          </a:p>
        </p:txBody>
      </p:sp>
      <p:pic>
        <p:nvPicPr>
          <p:cNvPr id="2" name="Picture 1" descr="noun_158017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5"/>
          <a:stretch/>
        </p:blipFill>
        <p:spPr>
          <a:xfrm>
            <a:off x="1622344" y="941652"/>
            <a:ext cx="5899312" cy="4827150"/>
          </a:xfrm>
          <a:prstGeom prst="rect">
            <a:avLst/>
          </a:prstGeom>
        </p:spPr>
      </p:pic>
      <p:pic>
        <p:nvPicPr>
          <p:cNvPr id="3" name="Picture 2" descr="VMware's Tanzu Kubernetes Grid - cloud13.ch">
            <a:extLst>
              <a:ext uri="{FF2B5EF4-FFF2-40B4-BE49-F238E27FC236}">
                <a16:creationId xmlns:a16="http://schemas.microsoft.com/office/drawing/2014/main" id="{724063F3-9594-A402-4145-B89B7F5E1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2907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25BEBC93-4864-A534-CAB4-3B5145850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12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/>
          </p:cNvSpPr>
          <p:nvPr>
            <p:ph type="title"/>
          </p:nvPr>
        </p:nvSpPr>
        <p:spPr>
          <a:xfrm>
            <a:off x="0" y="1744684"/>
            <a:ext cx="9144000" cy="745836"/>
          </a:xfrm>
          <a:prstGeom prst="rect">
            <a:avLst/>
          </a:prstGeom>
        </p:spPr>
        <p:txBody>
          <a:bodyPr>
            <a:normAutofit/>
          </a:bodyPr>
          <a:lstStyle>
            <a:lvl1pPr defTabSz="487680">
              <a:defRPr sz="12000"/>
            </a:lvl1pPr>
          </a:lstStyle>
          <a:p>
            <a:r>
              <a:rPr sz="4000" b="1" dirty="0">
                <a:latin typeface="Proxima Nova Regular"/>
                <a:cs typeface="Proxima Nova Regular"/>
              </a:rPr>
              <a:t>&gt; Stay Connected.</a:t>
            </a:r>
          </a:p>
        </p:txBody>
      </p:sp>
      <p:sp>
        <p:nvSpPr>
          <p:cNvPr id="236" name="Shape 236"/>
          <p:cNvSpPr>
            <a:spLocks noGrp="1"/>
          </p:cNvSpPr>
          <p:nvPr>
            <p:ph type="body" sz="quarter" idx="1"/>
          </p:nvPr>
        </p:nvSpPr>
        <p:spPr>
          <a:xfrm>
            <a:off x="685800" y="2871449"/>
            <a:ext cx="7772400" cy="7921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0" indent="0">
              <a:buNone/>
              <a:defRPr sz="4000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/spring-projects-spring-batch</a:t>
            </a:r>
            <a:endParaRPr dirty="0"/>
          </a:p>
        </p:txBody>
      </p:sp>
      <p:sp>
        <p:nvSpPr>
          <p:cNvPr id="237" name="Shape 237"/>
          <p:cNvSpPr/>
          <p:nvPr/>
        </p:nvSpPr>
        <p:spPr>
          <a:xfrm>
            <a:off x="4319590" y="2643430"/>
            <a:ext cx="504825" cy="0"/>
          </a:xfrm>
          <a:prstGeom prst="line">
            <a:avLst/>
          </a:prstGeom>
          <a:ln w="63500">
            <a:solidFill>
              <a:srgbClr val="FFFFFF"/>
            </a:solidFill>
          </a:ln>
        </p:spPr>
        <p:txBody>
          <a:bodyPr lIns="45720" tIns="45720" rIns="45720" bIns="45720"/>
          <a:lstStyle/>
          <a:p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331" y="1033019"/>
            <a:ext cx="3081338" cy="390525"/>
          </a:xfrm>
          <a:prstGeom prst="rect">
            <a:avLst/>
          </a:prstGeom>
        </p:spPr>
      </p:pic>
      <p:grpSp>
        <p:nvGrpSpPr>
          <p:cNvPr id="11" name="Group 242"/>
          <p:cNvGrpSpPr/>
          <p:nvPr/>
        </p:nvGrpSpPr>
        <p:grpSpPr>
          <a:xfrm>
            <a:off x="3040573" y="4555328"/>
            <a:ext cx="3062859" cy="467061"/>
            <a:chOff x="0" y="-51713"/>
            <a:chExt cx="4289339" cy="841596"/>
          </a:xfrm>
        </p:grpSpPr>
        <p:sp>
          <p:nvSpPr>
            <p:cNvPr id="13" name="Shape 238"/>
            <p:cNvSpPr/>
            <p:nvPr/>
          </p:nvSpPr>
          <p:spPr>
            <a:xfrm>
              <a:off x="2193091" y="0"/>
              <a:ext cx="2096248" cy="789883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121919" tIns="121919" rIns="121919" bIns="121919" numCol="1" anchor="t">
              <a:noAutofit/>
            </a:bodyPr>
            <a:lstStyle>
              <a:lvl1pPr>
                <a:defRPr sz="2800" b="1">
                  <a:solidFill>
                    <a:srgbClr val="FFFFFF"/>
                  </a:solidFill>
                  <a:latin typeface="Proxima Nova Regular"/>
                  <a:ea typeface="Proxima Nova Regular"/>
                  <a:cs typeface="Proxima Nova Regular"/>
                  <a:sym typeface="Proxima Nova Regular"/>
                </a:defRPr>
              </a:lvl1pPr>
            </a:lstStyle>
            <a:p>
              <a:r>
                <a:rPr sz="1500" dirty="0"/>
                <a:t>#springone</a:t>
              </a:r>
            </a:p>
          </p:txBody>
        </p:sp>
        <p:grpSp>
          <p:nvGrpSpPr>
            <p:cNvPr id="14" name="Group 241"/>
            <p:cNvGrpSpPr/>
            <p:nvPr/>
          </p:nvGrpSpPr>
          <p:grpSpPr>
            <a:xfrm>
              <a:off x="0" y="-51713"/>
              <a:ext cx="1517202" cy="789886"/>
              <a:chOff x="0" y="-65750"/>
              <a:chExt cx="1517201" cy="789884"/>
            </a:xfrm>
          </p:grpSpPr>
          <p:sp>
            <p:nvSpPr>
              <p:cNvPr id="15" name="Shape 239"/>
              <p:cNvSpPr/>
              <p:nvPr/>
            </p:nvSpPr>
            <p:spPr>
              <a:xfrm>
                <a:off x="446726" y="-65750"/>
                <a:ext cx="1070475" cy="789884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121919" tIns="121919" rIns="121919" bIns="121919" numCol="1" anchor="t">
                <a:noAutofit/>
              </a:bodyPr>
              <a:lstStyle>
                <a:lvl1pPr>
                  <a:defRPr sz="2800" b="1">
                    <a:solidFill>
                      <a:srgbClr val="FFFFFF"/>
                    </a:solidFill>
                    <a:latin typeface="Proxima Nova Regular"/>
                    <a:ea typeface="Proxima Nova Regular"/>
                    <a:cs typeface="Proxima Nova Regular"/>
                    <a:sym typeface="Proxima Nova Regular"/>
                  </a:defRPr>
                </a:lvl1pPr>
              </a:lstStyle>
              <a:p>
                <a:r>
                  <a:rPr sz="1500" dirty="0"/>
                  <a:t>@s1p</a:t>
                </a:r>
              </a:p>
            </p:txBody>
          </p:sp>
          <p:pic>
            <p:nvPicPr>
              <p:cNvPr id="16" name="image38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52225"/>
                <a:ext cx="467920" cy="3805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751242081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63237">
            <a:off x="357634" y="244410"/>
            <a:ext cx="3769944" cy="3769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132" y="1732033"/>
            <a:ext cx="8438716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WILL BE ON 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 </a:t>
            </a:r>
            <a:r>
              <a:rPr lang="en-US" sz="3600" dirty="0">
                <a:latin typeface="Helvetica Neue Bold Condensed"/>
                <a:cs typeface="Helvetica Neue Bold Condensed"/>
              </a:rPr>
              <a:t>SOON</a:t>
            </a: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/scaling-demos</a:t>
            </a:r>
          </a:p>
        </p:txBody>
      </p: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77F0D9BA-BF9A-14B9-F249-5C0DF2493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386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7AF8152C-3AB1-A434-D538-88E965B56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34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3" name="Picture 2" descr="VMware's Tanzu Kubernetes Grid - cloud13.ch">
            <a:extLst>
              <a:ext uri="{FF2B5EF4-FFF2-40B4-BE49-F238E27FC236}">
                <a16:creationId xmlns:a16="http://schemas.microsoft.com/office/drawing/2014/main" id="{CE4866EA-B8B5-090E-60AC-7713D4CD6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00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2" name="Picture 2" descr="VMware's Tanzu Kubernetes Grid - cloud13.ch">
            <a:extLst>
              <a:ext uri="{FF2B5EF4-FFF2-40B4-BE49-F238E27FC236}">
                <a16:creationId xmlns:a16="http://schemas.microsoft.com/office/drawing/2014/main" id="{719CB547-40A9-C651-B439-C3B1FFA4D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769" y="4606460"/>
            <a:ext cx="1525905" cy="41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34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29559</TotalTime>
  <Words>394</Words>
  <Application>Microsoft Macintosh PowerPoint</Application>
  <PresentationFormat>On-screen Show (16:9)</PresentationFormat>
  <Paragraphs>213</Paragraphs>
  <Slides>54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FFF Tusj Bold</vt:lpstr>
      <vt:lpstr>Helvetica Neue Bold Condensed</vt:lpstr>
      <vt:lpstr>Helvetica Neue Condensed</vt:lpstr>
      <vt:lpstr>Proxima Nova Regular</vt:lpstr>
      <vt:lpstr>Office Theme</vt:lpstr>
      <vt:lpstr>High Performance Batch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&gt; Stay Connected.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766</cp:revision>
  <dcterms:created xsi:type="dcterms:W3CDTF">2014-08-22T16:39:37Z</dcterms:created>
  <dcterms:modified xsi:type="dcterms:W3CDTF">2024-08-20T16:06:48Z</dcterms:modified>
</cp:coreProperties>
</file>